
<file path=[Content_Types].xml><?xml version="1.0" encoding="utf-8"?>
<Types xmlns="http://schemas.openxmlformats.org/package/2006/content-types"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</p:sldMasterIdLst>
  <p:notesMasterIdLst>
    <p:notesMasterId r:id="rId5"/>
  </p:notesMasterIdLst>
  <p:handoutMasterIdLst>
    <p:handoutMasterId r:id="rId6"/>
  </p:handoutMasterIdLst>
  <p:sldIdLst>
    <p:sldId id="287" r:id="rId2"/>
    <p:sldId id="289" r:id="rId3"/>
    <p:sldId id="290" r:id="rId4"/>
  </p:sldIdLst>
  <p:sldSz cx="9144000" cy="5143500" type="screen16x9"/>
  <p:notesSz cx="7102475" cy="93884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E59F"/>
    <a:srgbClr val="007434"/>
    <a:srgbClr val="AFDC7E"/>
    <a:srgbClr val="E3E1E2"/>
    <a:srgbClr val="CDCDCD"/>
    <a:srgbClr val="E4E4E4"/>
    <a:srgbClr val="DCDCDC"/>
    <a:srgbClr val="E2E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25D082C-5FC5-4159-B018-0C815A0DB314}">
  <a:tblStyle styleId="{625D082C-5FC5-4159-B018-0C815A0DB31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37" autoAdjust="0"/>
    <p:restoredTop sz="93613" autoAdjust="0"/>
  </p:normalViewPr>
  <p:slideViewPr>
    <p:cSldViewPr snapToGrid="0">
      <p:cViewPr>
        <p:scale>
          <a:sx n="100" d="100"/>
          <a:sy n="100" d="100"/>
        </p:scale>
        <p:origin x="420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62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525370-7438-40A9-9727-FB025B8A81AC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E01F8C0C-B082-4113-86A1-9E949D7A3D3B}">
      <dgm:prSet phldrT="[Texte]" custT="1"/>
      <dgm:spPr>
        <a:solidFill>
          <a:srgbClr val="92D050"/>
        </a:solidFill>
        <a:ln>
          <a:solidFill>
            <a:schemeClr val="bg1"/>
          </a:solidFill>
        </a:ln>
      </dgm:spPr>
      <dgm:t>
        <a:bodyPr/>
        <a:lstStyle/>
        <a:p>
          <a:r>
            <a:rPr lang="fr-CA" sz="3200" dirty="0"/>
            <a:t>Autonomie</a:t>
          </a:r>
        </a:p>
      </dgm:t>
    </dgm:pt>
    <dgm:pt modelId="{00FAB3E9-09D5-4086-B962-686D4BD69001}" type="parTrans" cxnId="{0C6F861F-0277-4B98-9D3A-65A187024227}">
      <dgm:prSet/>
      <dgm:spPr/>
      <dgm:t>
        <a:bodyPr/>
        <a:lstStyle/>
        <a:p>
          <a:endParaRPr lang="fr-CA"/>
        </a:p>
      </dgm:t>
    </dgm:pt>
    <dgm:pt modelId="{F13BAF15-C5FC-43B4-9B52-AA965B25E6AD}" type="sibTrans" cxnId="{0C6F861F-0277-4B98-9D3A-65A187024227}">
      <dgm:prSet/>
      <dgm:spPr/>
      <dgm:t>
        <a:bodyPr/>
        <a:lstStyle/>
        <a:p>
          <a:endParaRPr lang="fr-CA"/>
        </a:p>
      </dgm:t>
    </dgm:pt>
    <dgm:pt modelId="{520E4D58-E6F1-42E7-BE9C-ACB11A4A0ED0}">
      <dgm:prSet phldrT="[Texte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fr-CA" sz="2800" dirty="0">
              <a:solidFill>
                <a:schemeClr val="bg1"/>
              </a:solidFill>
            </a:rPr>
            <a:t>18 participants (11) – incl. P20</a:t>
          </a:r>
        </a:p>
      </dgm:t>
    </dgm:pt>
    <dgm:pt modelId="{D1E38D69-DEF7-42DB-880B-EE84317BBA26}" type="parTrans" cxnId="{B87D0DD4-DF38-4FC5-8004-7CF1B4A5AA35}">
      <dgm:prSet/>
      <dgm:spPr/>
      <dgm:t>
        <a:bodyPr/>
        <a:lstStyle/>
        <a:p>
          <a:endParaRPr lang="fr-CA"/>
        </a:p>
      </dgm:t>
    </dgm:pt>
    <dgm:pt modelId="{AA0FFF3B-8C17-47A2-A10E-BC7E97928607}" type="sibTrans" cxnId="{B87D0DD4-DF38-4FC5-8004-7CF1B4A5AA35}">
      <dgm:prSet/>
      <dgm:spPr/>
      <dgm:t>
        <a:bodyPr/>
        <a:lstStyle/>
        <a:p>
          <a:endParaRPr lang="fr-CA"/>
        </a:p>
      </dgm:t>
    </dgm:pt>
    <dgm:pt modelId="{9D6F8FA8-1F25-4A4E-9D31-313576F06AD8}">
      <dgm:prSet phldrT="[Texte]" custT="1"/>
      <dgm:spPr>
        <a:solidFill>
          <a:srgbClr val="00B050"/>
        </a:solidFill>
      </dgm:spPr>
      <dgm:t>
        <a:bodyPr/>
        <a:lstStyle/>
        <a:p>
          <a:r>
            <a:rPr lang="fr-CA" sz="3200" dirty="0"/>
            <a:t>Emploi</a:t>
          </a:r>
          <a:endParaRPr lang="fr-CA" sz="2500" dirty="0"/>
        </a:p>
      </dgm:t>
    </dgm:pt>
    <dgm:pt modelId="{61D936BB-21D3-4F46-9E51-5B4A3E3F0575}" type="parTrans" cxnId="{DBC8EC0C-2E74-41BE-A43F-9EBAF183C7AE}">
      <dgm:prSet/>
      <dgm:spPr/>
      <dgm:t>
        <a:bodyPr/>
        <a:lstStyle/>
        <a:p>
          <a:endParaRPr lang="fr-CA"/>
        </a:p>
      </dgm:t>
    </dgm:pt>
    <dgm:pt modelId="{E25D9DD8-4153-4CCA-95DD-FBE442E61E29}" type="sibTrans" cxnId="{DBC8EC0C-2E74-41BE-A43F-9EBAF183C7AE}">
      <dgm:prSet/>
      <dgm:spPr/>
      <dgm:t>
        <a:bodyPr/>
        <a:lstStyle/>
        <a:p>
          <a:endParaRPr lang="fr-CA"/>
        </a:p>
      </dgm:t>
    </dgm:pt>
    <dgm:pt modelId="{58B1C681-E31E-4D8C-9083-E3A8BF919C84}">
      <dgm:prSet phldrT="[Texte]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fr-CA" dirty="0">
              <a:solidFill>
                <a:schemeClr val="bg1"/>
              </a:solidFill>
            </a:rPr>
            <a:t>47 participants</a:t>
          </a:r>
        </a:p>
      </dgm:t>
    </dgm:pt>
    <dgm:pt modelId="{18786099-30E6-4C7D-8CDA-C903229CD144}" type="parTrans" cxnId="{DAEE0C47-BB12-45AA-93F5-6173595E6D1C}">
      <dgm:prSet/>
      <dgm:spPr/>
      <dgm:t>
        <a:bodyPr/>
        <a:lstStyle/>
        <a:p>
          <a:endParaRPr lang="fr-CA"/>
        </a:p>
      </dgm:t>
    </dgm:pt>
    <dgm:pt modelId="{A7C63A7A-7312-483D-BA9E-8FFCBC3F1002}" type="sibTrans" cxnId="{DAEE0C47-BB12-45AA-93F5-6173595E6D1C}">
      <dgm:prSet/>
      <dgm:spPr/>
      <dgm:t>
        <a:bodyPr/>
        <a:lstStyle/>
        <a:p>
          <a:endParaRPr lang="fr-CA"/>
        </a:p>
      </dgm:t>
    </dgm:pt>
    <dgm:pt modelId="{CBBCD9AA-2D42-461F-AA61-2E576EE8CACF}">
      <dgm:prSet phldrT="[Texte]" custT="1"/>
      <dgm:spPr>
        <a:solidFill>
          <a:srgbClr val="007434">
            <a:alpha val="89804"/>
          </a:srgbClr>
        </a:solidFill>
      </dgm:spPr>
      <dgm:t>
        <a:bodyPr/>
        <a:lstStyle/>
        <a:p>
          <a:r>
            <a:rPr lang="fr-CA" sz="2700" dirty="0"/>
            <a:t>Persévérance scolaire</a:t>
          </a:r>
        </a:p>
      </dgm:t>
    </dgm:pt>
    <dgm:pt modelId="{D0869EDF-08AD-4D97-AAFC-5D54FB9A2468}" type="parTrans" cxnId="{267266AF-6AC2-4AD1-8DE4-BA1D80F1694B}">
      <dgm:prSet/>
      <dgm:spPr/>
      <dgm:t>
        <a:bodyPr/>
        <a:lstStyle/>
        <a:p>
          <a:endParaRPr lang="fr-CA"/>
        </a:p>
      </dgm:t>
    </dgm:pt>
    <dgm:pt modelId="{4EBBC7F4-63FC-4D00-9081-C0DC21FB4508}" type="sibTrans" cxnId="{267266AF-6AC2-4AD1-8DE4-BA1D80F1694B}">
      <dgm:prSet/>
      <dgm:spPr/>
      <dgm:t>
        <a:bodyPr/>
        <a:lstStyle/>
        <a:p>
          <a:endParaRPr lang="fr-CA"/>
        </a:p>
      </dgm:t>
    </dgm:pt>
    <dgm:pt modelId="{5D00D49E-9F82-4923-9FF1-1C9A5CA18F43}">
      <dgm:prSet/>
      <dgm:spPr>
        <a:solidFill>
          <a:srgbClr val="007434">
            <a:alpha val="90000"/>
          </a:srgbClr>
        </a:solidFill>
      </dgm:spPr>
      <dgm:t>
        <a:bodyPr/>
        <a:lstStyle/>
        <a:p>
          <a:r>
            <a:rPr lang="fr-CA" dirty="0">
              <a:solidFill>
                <a:schemeClr val="bg1"/>
              </a:solidFill>
            </a:rPr>
            <a:t>11 participants (9)</a:t>
          </a:r>
        </a:p>
      </dgm:t>
    </dgm:pt>
    <dgm:pt modelId="{1057982C-9F04-4BB2-80D0-8572E74CF922}" type="parTrans" cxnId="{1DDEF3CC-F485-4364-B9FF-35322E9EF5F2}">
      <dgm:prSet/>
      <dgm:spPr/>
      <dgm:t>
        <a:bodyPr/>
        <a:lstStyle/>
        <a:p>
          <a:endParaRPr lang="fr-CA"/>
        </a:p>
      </dgm:t>
    </dgm:pt>
    <dgm:pt modelId="{2502054A-144B-479B-AB32-75EC30D6E890}" type="sibTrans" cxnId="{1DDEF3CC-F485-4364-B9FF-35322E9EF5F2}">
      <dgm:prSet/>
      <dgm:spPr/>
      <dgm:t>
        <a:bodyPr/>
        <a:lstStyle/>
        <a:p>
          <a:endParaRPr lang="fr-CA"/>
        </a:p>
      </dgm:t>
    </dgm:pt>
    <dgm:pt modelId="{DB79C388-7862-4A08-A200-B5B401C1E946}">
      <dgm:prSet/>
      <dgm:spPr>
        <a:solidFill>
          <a:srgbClr val="007434">
            <a:alpha val="90000"/>
          </a:srgbClr>
        </a:solidFill>
      </dgm:spPr>
      <dgm:t>
        <a:bodyPr/>
        <a:lstStyle/>
        <a:p>
          <a:r>
            <a:rPr lang="fr-CA" dirty="0">
              <a:solidFill>
                <a:schemeClr val="bg1"/>
              </a:solidFill>
            </a:rPr>
            <a:t>Taux d’assiduité: 85%</a:t>
          </a:r>
        </a:p>
      </dgm:t>
    </dgm:pt>
    <dgm:pt modelId="{6E64EBE2-C982-4FAE-8CCF-CD20A0DC982E}" type="parTrans" cxnId="{3427F6E5-73CD-4A4A-BEEB-6A804DCD20B2}">
      <dgm:prSet/>
      <dgm:spPr/>
      <dgm:t>
        <a:bodyPr/>
        <a:lstStyle/>
        <a:p>
          <a:endParaRPr lang="fr-CA"/>
        </a:p>
      </dgm:t>
    </dgm:pt>
    <dgm:pt modelId="{3C92836D-6940-44BB-B9AB-04C0503BBFC4}" type="sibTrans" cxnId="{3427F6E5-73CD-4A4A-BEEB-6A804DCD20B2}">
      <dgm:prSet/>
      <dgm:spPr/>
      <dgm:t>
        <a:bodyPr/>
        <a:lstStyle/>
        <a:p>
          <a:endParaRPr lang="fr-CA"/>
        </a:p>
      </dgm:t>
    </dgm:pt>
    <dgm:pt modelId="{CEB1836C-3113-4D50-B10B-FD59DC735AB4}">
      <dgm:prSet phldrT="[Texte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fr-CA" sz="2800" dirty="0">
              <a:solidFill>
                <a:schemeClr val="bg1"/>
              </a:solidFill>
            </a:rPr>
            <a:t>Liste d’attente  </a:t>
          </a:r>
        </a:p>
      </dgm:t>
    </dgm:pt>
    <dgm:pt modelId="{155059EA-EC61-49DF-ACB5-790DB9614F52}" type="parTrans" cxnId="{B7FB22F7-7AF3-467B-BF12-21D0DA319151}">
      <dgm:prSet/>
      <dgm:spPr/>
      <dgm:t>
        <a:bodyPr/>
        <a:lstStyle/>
        <a:p>
          <a:endParaRPr lang="fr-CA"/>
        </a:p>
      </dgm:t>
    </dgm:pt>
    <dgm:pt modelId="{3A33FD08-1E81-41FE-8F11-793614A5F780}" type="sibTrans" cxnId="{B7FB22F7-7AF3-467B-BF12-21D0DA319151}">
      <dgm:prSet/>
      <dgm:spPr/>
      <dgm:t>
        <a:bodyPr/>
        <a:lstStyle/>
        <a:p>
          <a:endParaRPr lang="fr-CA"/>
        </a:p>
      </dgm:t>
    </dgm:pt>
    <dgm:pt modelId="{11374B79-6DF0-459C-9940-E181EB265364}">
      <dgm:prSet phldrT="[Texte]" custT="1"/>
      <dgm:spPr>
        <a:solidFill>
          <a:srgbClr val="C4E59F"/>
        </a:solidFill>
        <a:ln>
          <a:solidFill>
            <a:schemeClr val="bg1"/>
          </a:solidFill>
        </a:ln>
      </dgm:spPr>
      <dgm:t>
        <a:bodyPr/>
        <a:lstStyle/>
        <a:p>
          <a:r>
            <a:rPr lang="fr-CA" sz="3200" dirty="0"/>
            <a:t>En route!</a:t>
          </a:r>
        </a:p>
      </dgm:t>
    </dgm:pt>
    <dgm:pt modelId="{967568A4-461D-41E3-B568-6C54BF66C284}" type="parTrans" cxnId="{624B0ECB-9AB2-4B04-8A84-9A8F59CFB48C}">
      <dgm:prSet/>
      <dgm:spPr/>
      <dgm:t>
        <a:bodyPr/>
        <a:lstStyle/>
        <a:p>
          <a:endParaRPr lang="fr-CA"/>
        </a:p>
      </dgm:t>
    </dgm:pt>
    <dgm:pt modelId="{DFCF779F-46AB-4A0B-8EAD-1AECF1E372D4}" type="sibTrans" cxnId="{624B0ECB-9AB2-4B04-8A84-9A8F59CFB48C}">
      <dgm:prSet/>
      <dgm:spPr/>
      <dgm:t>
        <a:bodyPr/>
        <a:lstStyle/>
        <a:p>
          <a:endParaRPr lang="fr-CA"/>
        </a:p>
      </dgm:t>
    </dgm:pt>
    <dgm:pt modelId="{F954DA56-7B73-4863-A895-EE3A5F45F295}">
      <dgm:prSet phldrT="[Texte]" custT="1"/>
      <dgm:spPr>
        <a:solidFill>
          <a:srgbClr val="007434"/>
        </a:solidFill>
        <a:ln>
          <a:solidFill>
            <a:schemeClr val="bg1"/>
          </a:solidFill>
        </a:ln>
      </dgm:spPr>
      <dgm:t>
        <a:bodyPr/>
        <a:lstStyle/>
        <a:p>
          <a:r>
            <a:rPr lang="fr-CA" sz="3200" dirty="0">
              <a:solidFill>
                <a:schemeClr val="bg1"/>
              </a:solidFill>
            </a:rPr>
            <a:t>68 jeunes exposés</a:t>
          </a:r>
        </a:p>
      </dgm:t>
    </dgm:pt>
    <dgm:pt modelId="{82242EDE-F4B2-41B6-87CE-4AC23C9D576F}" type="parTrans" cxnId="{69156075-1B85-4BBA-855D-B509B64D8E8C}">
      <dgm:prSet/>
      <dgm:spPr/>
      <dgm:t>
        <a:bodyPr/>
        <a:lstStyle/>
        <a:p>
          <a:endParaRPr lang="fr-CA"/>
        </a:p>
      </dgm:t>
    </dgm:pt>
    <dgm:pt modelId="{0B5BA408-3FF1-4E3B-A1C3-C4F993F5B843}" type="sibTrans" cxnId="{69156075-1B85-4BBA-855D-B509B64D8E8C}">
      <dgm:prSet/>
      <dgm:spPr/>
      <dgm:t>
        <a:bodyPr/>
        <a:lstStyle/>
        <a:p>
          <a:endParaRPr lang="fr-CA"/>
        </a:p>
      </dgm:t>
    </dgm:pt>
    <dgm:pt modelId="{C491B71A-855D-4FDC-AAEB-E2C0A47DD562}">
      <dgm:prSet phldrT="[Texte]" custT="1"/>
      <dgm:spPr>
        <a:solidFill>
          <a:srgbClr val="007434"/>
        </a:solidFill>
        <a:ln>
          <a:solidFill>
            <a:schemeClr val="bg1"/>
          </a:solidFill>
        </a:ln>
      </dgm:spPr>
      <dgm:t>
        <a:bodyPr/>
        <a:lstStyle/>
        <a:p>
          <a:r>
            <a:rPr lang="fr-CA" sz="3200" dirty="0">
              <a:solidFill>
                <a:schemeClr val="bg1"/>
              </a:solidFill>
            </a:rPr>
            <a:t>12 jeunes = 2</a:t>
          </a:r>
          <a:r>
            <a:rPr lang="fr-CA" sz="3200" baseline="30000" dirty="0">
              <a:solidFill>
                <a:schemeClr val="bg1"/>
              </a:solidFill>
            </a:rPr>
            <a:t>e</a:t>
          </a:r>
          <a:r>
            <a:rPr lang="fr-CA" sz="3200" dirty="0">
              <a:solidFill>
                <a:schemeClr val="bg1"/>
              </a:solidFill>
            </a:rPr>
            <a:t> volet</a:t>
          </a:r>
        </a:p>
      </dgm:t>
    </dgm:pt>
    <dgm:pt modelId="{54F29451-9F35-48EE-8AA8-644152147207}" type="parTrans" cxnId="{7A6BD688-1531-4C64-9D76-62CFBE73328F}">
      <dgm:prSet/>
      <dgm:spPr/>
      <dgm:t>
        <a:bodyPr/>
        <a:lstStyle/>
        <a:p>
          <a:endParaRPr lang="fr-CA"/>
        </a:p>
      </dgm:t>
    </dgm:pt>
    <dgm:pt modelId="{6273DEFE-EFA7-4562-A25B-C929097A74DC}" type="sibTrans" cxnId="{7A6BD688-1531-4C64-9D76-62CFBE73328F}">
      <dgm:prSet/>
      <dgm:spPr/>
      <dgm:t>
        <a:bodyPr/>
        <a:lstStyle/>
        <a:p>
          <a:endParaRPr lang="fr-CA"/>
        </a:p>
      </dgm:t>
    </dgm:pt>
    <dgm:pt modelId="{9C53C4D8-D35B-4222-9F98-B91076AD1FAF}">
      <dgm:prSet phldrT="[Texte]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fr-CA" dirty="0">
              <a:solidFill>
                <a:schemeClr val="bg1"/>
              </a:solidFill>
            </a:rPr>
            <a:t>+ de 70h d’animations </a:t>
          </a:r>
        </a:p>
      </dgm:t>
    </dgm:pt>
    <dgm:pt modelId="{94C7C9D5-3799-45A1-95A8-FC2D618EB8E0}" type="parTrans" cxnId="{DDFC9424-E1CC-4E04-9543-192971AEEE19}">
      <dgm:prSet/>
      <dgm:spPr/>
      <dgm:t>
        <a:bodyPr/>
        <a:lstStyle/>
        <a:p>
          <a:endParaRPr lang="fr-CA"/>
        </a:p>
      </dgm:t>
    </dgm:pt>
    <dgm:pt modelId="{8E28A6F8-850A-43F1-A312-DDB2BC10FB13}" type="sibTrans" cxnId="{DDFC9424-E1CC-4E04-9543-192971AEEE19}">
      <dgm:prSet/>
      <dgm:spPr/>
      <dgm:t>
        <a:bodyPr/>
        <a:lstStyle/>
        <a:p>
          <a:endParaRPr lang="fr-CA"/>
        </a:p>
      </dgm:t>
    </dgm:pt>
    <dgm:pt modelId="{DF8491C4-A818-4A52-827C-A623782C86AA}" type="pres">
      <dgm:prSet presAssocID="{76525370-7438-40A9-9727-FB025B8A81AC}" presName="Name0" presStyleCnt="0">
        <dgm:presLayoutVars>
          <dgm:dir/>
          <dgm:animLvl val="lvl"/>
          <dgm:resizeHandles/>
        </dgm:presLayoutVars>
      </dgm:prSet>
      <dgm:spPr/>
    </dgm:pt>
    <dgm:pt modelId="{C19EB487-94CE-4FA6-B543-E4C46F9449B4}" type="pres">
      <dgm:prSet presAssocID="{11374B79-6DF0-459C-9940-E181EB265364}" presName="linNode" presStyleCnt="0"/>
      <dgm:spPr/>
    </dgm:pt>
    <dgm:pt modelId="{EA0C9971-2EB9-4A4B-95D0-CC6643737F78}" type="pres">
      <dgm:prSet presAssocID="{11374B79-6DF0-459C-9940-E181EB265364}" presName="parentShp" presStyleLbl="node1" presStyleIdx="0" presStyleCnt="4" custScaleX="68649" custLinFactNeighborX="-9730" custLinFactNeighborY="-857">
        <dgm:presLayoutVars>
          <dgm:bulletEnabled val="1"/>
        </dgm:presLayoutVars>
      </dgm:prSet>
      <dgm:spPr/>
    </dgm:pt>
    <dgm:pt modelId="{CA1D93B5-318A-47F7-B781-7E3E75CB3B31}" type="pres">
      <dgm:prSet presAssocID="{11374B79-6DF0-459C-9940-E181EB265364}" presName="childShp" presStyleLbl="bgAccFollowNode1" presStyleIdx="0" presStyleCnt="4" custScaleX="120180" custScaleY="108875" custLinFactNeighborX="-1082" custLinFactNeighborY="-3568">
        <dgm:presLayoutVars>
          <dgm:bulletEnabled val="1"/>
        </dgm:presLayoutVars>
      </dgm:prSet>
      <dgm:spPr>
        <a:solidFill>
          <a:srgbClr val="C4E59F">
            <a:alpha val="90000"/>
          </a:srgbClr>
        </a:solidFill>
      </dgm:spPr>
    </dgm:pt>
    <dgm:pt modelId="{7C6E5B3D-E640-47BF-A003-DE6461B29520}" type="pres">
      <dgm:prSet presAssocID="{DFCF779F-46AB-4A0B-8EAD-1AECF1E372D4}" presName="spacing" presStyleCnt="0"/>
      <dgm:spPr/>
    </dgm:pt>
    <dgm:pt modelId="{F4396D9A-1D05-49B8-8B01-3433C5D74F4C}" type="pres">
      <dgm:prSet presAssocID="{E01F8C0C-B082-4113-86A1-9E949D7A3D3B}" presName="linNode" presStyleCnt="0"/>
      <dgm:spPr/>
    </dgm:pt>
    <dgm:pt modelId="{24F51C0E-C6A7-4E29-854C-1CE885D1087F}" type="pres">
      <dgm:prSet presAssocID="{E01F8C0C-B082-4113-86A1-9E949D7A3D3B}" presName="parentShp" presStyleLbl="node1" presStyleIdx="1" presStyleCnt="4" custScaleX="69559" custLinFactNeighborX="-10373" custLinFactNeighborY="2000">
        <dgm:presLayoutVars>
          <dgm:bulletEnabled val="1"/>
        </dgm:presLayoutVars>
      </dgm:prSet>
      <dgm:spPr/>
    </dgm:pt>
    <dgm:pt modelId="{2B202390-5915-487F-8DFA-3ADA7AD4C249}" type="pres">
      <dgm:prSet presAssocID="{E01F8C0C-B082-4113-86A1-9E949D7A3D3B}" presName="childShp" presStyleLbl="bgAccFollowNode1" presStyleIdx="1" presStyleCnt="4" custScaleX="121571" custLinFactNeighborX="1184" custLinFactNeighborY="727">
        <dgm:presLayoutVars>
          <dgm:bulletEnabled val="1"/>
        </dgm:presLayoutVars>
      </dgm:prSet>
      <dgm:spPr/>
    </dgm:pt>
    <dgm:pt modelId="{81086E0D-638E-4CAC-8A2A-4516F7A82C3E}" type="pres">
      <dgm:prSet presAssocID="{F13BAF15-C5FC-43B4-9B52-AA965B25E6AD}" presName="spacing" presStyleCnt="0"/>
      <dgm:spPr/>
    </dgm:pt>
    <dgm:pt modelId="{1591AC26-1014-477B-BA08-AB3948640C0F}" type="pres">
      <dgm:prSet presAssocID="{9D6F8FA8-1F25-4A4E-9D31-313576F06AD8}" presName="linNode" presStyleCnt="0"/>
      <dgm:spPr/>
    </dgm:pt>
    <dgm:pt modelId="{1516E92C-1084-4402-B84A-07AA6161A8A6}" type="pres">
      <dgm:prSet presAssocID="{9D6F8FA8-1F25-4A4E-9D31-313576F06AD8}" presName="parentShp" presStyleLbl="node1" presStyleIdx="2" presStyleCnt="4" custScaleX="70689" custLinFactNeighborX="-13768" custLinFactNeighborY="667">
        <dgm:presLayoutVars>
          <dgm:bulletEnabled val="1"/>
        </dgm:presLayoutVars>
      </dgm:prSet>
      <dgm:spPr/>
    </dgm:pt>
    <dgm:pt modelId="{0D91D600-D4D7-4925-8B6A-3FFCB4021F8E}" type="pres">
      <dgm:prSet presAssocID="{9D6F8FA8-1F25-4A4E-9D31-313576F06AD8}" presName="childShp" presStyleLbl="bgAccFollowNode1" presStyleIdx="2" presStyleCnt="4" custScaleX="118105">
        <dgm:presLayoutVars>
          <dgm:bulletEnabled val="1"/>
        </dgm:presLayoutVars>
      </dgm:prSet>
      <dgm:spPr/>
    </dgm:pt>
    <dgm:pt modelId="{E6F0F5BA-78DB-4B9D-AC46-067F630CE404}" type="pres">
      <dgm:prSet presAssocID="{E25D9DD8-4153-4CCA-95DD-FBE442E61E29}" presName="spacing" presStyleCnt="0"/>
      <dgm:spPr/>
    </dgm:pt>
    <dgm:pt modelId="{04BAAF23-1015-4BBE-966E-DEE5D9A64418}" type="pres">
      <dgm:prSet presAssocID="{CBBCD9AA-2D42-461F-AA61-2E576EE8CACF}" presName="linNode" presStyleCnt="0"/>
      <dgm:spPr/>
    </dgm:pt>
    <dgm:pt modelId="{83009ED8-0CE0-41D6-96FE-DEEAD565DE56}" type="pres">
      <dgm:prSet presAssocID="{CBBCD9AA-2D42-461F-AA61-2E576EE8CACF}" presName="parentShp" presStyleLbl="node1" presStyleIdx="3" presStyleCnt="4" custScaleX="70577" custLinFactNeighborX="-9053" custLinFactNeighborY="-1334">
        <dgm:presLayoutVars>
          <dgm:bulletEnabled val="1"/>
        </dgm:presLayoutVars>
      </dgm:prSet>
      <dgm:spPr/>
    </dgm:pt>
    <dgm:pt modelId="{821051F7-AC8F-4068-BC2F-D7D36C4049D2}" type="pres">
      <dgm:prSet presAssocID="{CBBCD9AA-2D42-461F-AA61-2E576EE8CACF}" presName="childShp" presStyleLbl="bgAccFollowNode1" presStyleIdx="3" presStyleCnt="4" custScaleX="118408">
        <dgm:presLayoutVars>
          <dgm:bulletEnabled val="1"/>
        </dgm:presLayoutVars>
      </dgm:prSet>
      <dgm:spPr/>
    </dgm:pt>
  </dgm:ptLst>
  <dgm:cxnLst>
    <dgm:cxn modelId="{817EF702-D262-4E3A-BAC8-CCF04D7E7983}" type="presOf" srcId="{E01F8C0C-B082-4113-86A1-9E949D7A3D3B}" destId="{24F51C0E-C6A7-4E29-854C-1CE885D1087F}" srcOrd="0" destOrd="0" presId="urn:microsoft.com/office/officeart/2005/8/layout/vList6"/>
    <dgm:cxn modelId="{16383A07-305F-4B45-BEA4-33992B45B484}" type="presOf" srcId="{11374B79-6DF0-459C-9940-E181EB265364}" destId="{EA0C9971-2EB9-4A4B-95D0-CC6643737F78}" srcOrd="0" destOrd="0" presId="urn:microsoft.com/office/officeart/2005/8/layout/vList6"/>
    <dgm:cxn modelId="{7C288409-C426-42B2-94A8-FF1145DE35FB}" type="presOf" srcId="{58B1C681-E31E-4D8C-9083-E3A8BF919C84}" destId="{0D91D600-D4D7-4925-8B6A-3FFCB4021F8E}" srcOrd="0" destOrd="0" presId="urn:microsoft.com/office/officeart/2005/8/layout/vList6"/>
    <dgm:cxn modelId="{DBC8EC0C-2E74-41BE-A43F-9EBAF183C7AE}" srcId="{76525370-7438-40A9-9727-FB025B8A81AC}" destId="{9D6F8FA8-1F25-4A4E-9D31-313576F06AD8}" srcOrd="2" destOrd="0" parTransId="{61D936BB-21D3-4F46-9E51-5B4A3E3F0575}" sibTransId="{E25D9DD8-4153-4CCA-95DD-FBE442E61E29}"/>
    <dgm:cxn modelId="{0C6F861F-0277-4B98-9D3A-65A187024227}" srcId="{76525370-7438-40A9-9727-FB025B8A81AC}" destId="{E01F8C0C-B082-4113-86A1-9E949D7A3D3B}" srcOrd="1" destOrd="0" parTransId="{00FAB3E9-09D5-4086-B962-686D4BD69001}" sibTransId="{F13BAF15-C5FC-43B4-9B52-AA965B25E6AD}"/>
    <dgm:cxn modelId="{DDFC9424-E1CC-4E04-9543-192971AEEE19}" srcId="{9D6F8FA8-1F25-4A4E-9D31-313576F06AD8}" destId="{9C53C4D8-D35B-4222-9F98-B91076AD1FAF}" srcOrd="1" destOrd="0" parTransId="{94C7C9D5-3799-45A1-95A8-FC2D618EB8E0}" sibTransId="{8E28A6F8-850A-43F1-A312-DDB2BC10FB13}"/>
    <dgm:cxn modelId="{C1460632-E095-4F11-9EA6-C5CFF8B951C0}" type="presOf" srcId="{CEB1836C-3113-4D50-B10B-FD59DC735AB4}" destId="{2B202390-5915-487F-8DFA-3ADA7AD4C249}" srcOrd="0" destOrd="1" presId="urn:microsoft.com/office/officeart/2005/8/layout/vList6"/>
    <dgm:cxn modelId="{A704803C-C1F1-4DE7-A207-ED6774DC0808}" type="presOf" srcId="{DB79C388-7862-4A08-A200-B5B401C1E946}" destId="{821051F7-AC8F-4068-BC2F-D7D36C4049D2}" srcOrd="0" destOrd="1" presId="urn:microsoft.com/office/officeart/2005/8/layout/vList6"/>
    <dgm:cxn modelId="{D734415C-1A96-4895-9B2C-16E6120D7B60}" type="presOf" srcId="{5D00D49E-9F82-4923-9FF1-1C9A5CA18F43}" destId="{821051F7-AC8F-4068-BC2F-D7D36C4049D2}" srcOrd="0" destOrd="0" presId="urn:microsoft.com/office/officeart/2005/8/layout/vList6"/>
    <dgm:cxn modelId="{DAEE0C47-BB12-45AA-93F5-6173595E6D1C}" srcId="{9D6F8FA8-1F25-4A4E-9D31-313576F06AD8}" destId="{58B1C681-E31E-4D8C-9083-E3A8BF919C84}" srcOrd="0" destOrd="0" parTransId="{18786099-30E6-4C7D-8CDA-C903229CD144}" sibTransId="{A7C63A7A-7312-483D-BA9E-8FFCBC3F1002}"/>
    <dgm:cxn modelId="{6978B14D-3712-416E-9C43-BB9168081770}" type="presOf" srcId="{CBBCD9AA-2D42-461F-AA61-2E576EE8CACF}" destId="{83009ED8-0CE0-41D6-96FE-DEEAD565DE56}" srcOrd="0" destOrd="0" presId="urn:microsoft.com/office/officeart/2005/8/layout/vList6"/>
    <dgm:cxn modelId="{7523DC71-D2AA-4593-8A7C-42FF7127B185}" type="presOf" srcId="{9D6F8FA8-1F25-4A4E-9D31-313576F06AD8}" destId="{1516E92C-1084-4402-B84A-07AA6161A8A6}" srcOrd="0" destOrd="0" presId="urn:microsoft.com/office/officeart/2005/8/layout/vList6"/>
    <dgm:cxn modelId="{69156075-1B85-4BBA-855D-B509B64D8E8C}" srcId="{11374B79-6DF0-459C-9940-E181EB265364}" destId="{F954DA56-7B73-4863-A895-EE3A5F45F295}" srcOrd="0" destOrd="0" parTransId="{82242EDE-F4B2-41B6-87CE-4AC23C9D576F}" sibTransId="{0B5BA408-3FF1-4E3B-A1C3-C4F993F5B843}"/>
    <dgm:cxn modelId="{B529AF7A-BE48-450C-9FFD-5C11D4F66A86}" type="presOf" srcId="{520E4D58-E6F1-42E7-BE9C-ACB11A4A0ED0}" destId="{2B202390-5915-487F-8DFA-3ADA7AD4C249}" srcOrd="0" destOrd="0" presId="urn:microsoft.com/office/officeart/2005/8/layout/vList6"/>
    <dgm:cxn modelId="{0C302381-F92F-43BC-913F-0BAB0610A751}" type="presOf" srcId="{C491B71A-855D-4FDC-AAEB-E2C0A47DD562}" destId="{CA1D93B5-318A-47F7-B781-7E3E75CB3B31}" srcOrd="0" destOrd="1" presId="urn:microsoft.com/office/officeart/2005/8/layout/vList6"/>
    <dgm:cxn modelId="{7A6BD688-1531-4C64-9D76-62CFBE73328F}" srcId="{11374B79-6DF0-459C-9940-E181EB265364}" destId="{C491B71A-855D-4FDC-AAEB-E2C0A47DD562}" srcOrd="1" destOrd="0" parTransId="{54F29451-9F35-48EE-8AA8-644152147207}" sibTransId="{6273DEFE-EFA7-4562-A25B-C929097A74DC}"/>
    <dgm:cxn modelId="{2CCA989A-ABDC-406B-8C72-8DA96EE25D78}" type="presOf" srcId="{76525370-7438-40A9-9727-FB025B8A81AC}" destId="{DF8491C4-A818-4A52-827C-A623782C86AA}" srcOrd="0" destOrd="0" presId="urn:microsoft.com/office/officeart/2005/8/layout/vList6"/>
    <dgm:cxn modelId="{09DDC0A9-C048-48F7-8DDF-F30855175083}" type="presOf" srcId="{F954DA56-7B73-4863-A895-EE3A5F45F295}" destId="{CA1D93B5-318A-47F7-B781-7E3E75CB3B31}" srcOrd="0" destOrd="0" presId="urn:microsoft.com/office/officeart/2005/8/layout/vList6"/>
    <dgm:cxn modelId="{267266AF-6AC2-4AD1-8DE4-BA1D80F1694B}" srcId="{76525370-7438-40A9-9727-FB025B8A81AC}" destId="{CBBCD9AA-2D42-461F-AA61-2E576EE8CACF}" srcOrd="3" destOrd="0" parTransId="{D0869EDF-08AD-4D97-AAFC-5D54FB9A2468}" sibTransId="{4EBBC7F4-63FC-4D00-9081-C0DC21FB4508}"/>
    <dgm:cxn modelId="{624B0ECB-9AB2-4B04-8A84-9A8F59CFB48C}" srcId="{76525370-7438-40A9-9727-FB025B8A81AC}" destId="{11374B79-6DF0-459C-9940-E181EB265364}" srcOrd="0" destOrd="0" parTransId="{967568A4-461D-41E3-B568-6C54BF66C284}" sibTransId="{DFCF779F-46AB-4A0B-8EAD-1AECF1E372D4}"/>
    <dgm:cxn modelId="{1DDEF3CC-F485-4364-B9FF-35322E9EF5F2}" srcId="{CBBCD9AA-2D42-461F-AA61-2E576EE8CACF}" destId="{5D00D49E-9F82-4923-9FF1-1C9A5CA18F43}" srcOrd="0" destOrd="0" parTransId="{1057982C-9F04-4BB2-80D0-8572E74CF922}" sibTransId="{2502054A-144B-479B-AB32-75EC30D6E890}"/>
    <dgm:cxn modelId="{B87D0DD4-DF38-4FC5-8004-7CF1B4A5AA35}" srcId="{E01F8C0C-B082-4113-86A1-9E949D7A3D3B}" destId="{520E4D58-E6F1-42E7-BE9C-ACB11A4A0ED0}" srcOrd="0" destOrd="0" parTransId="{D1E38D69-DEF7-42DB-880B-EE84317BBA26}" sibTransId="{AA0FFF3B-8C17-47A2-A10E-BC7E97928607}"/>
    <dgm:cxn modelId="{850AD5DA-6DBF-41A5-88AD-2249DC08C925}" type="presOf" srcId="{9C53C4D8-D35B-4222-9F98-B91076AD1FAF}" destId="{0D91D600-D4D7-4925-8B6A-3FFCB4021F8E}" srcOrd="0" destOrd="1" presId="urn:microsoft.com/office/officeart/2005/8/layout/vList6"/>
    <dgm:cxn modelId="{3427F6E5-73CD-4A4A-BEEB-6A804DCD20B2}" srcId="{CBBCD9AA-2D42-461F-AA61-2E576EE8CACF}" destId="{DB79C388-7862-4A08-A200-B5B401C1E946}" srcOrd="1" destOrd="0" parTransId="{6E64EBE2-C982-4FAE-8CCF-CD20A0DC982E}" sibTransId="{3C92836D-6940-44BB-B9AB-04C0503BBFC4}"/>
    <dgm:cxn modelId="{B7FB22F7-7AF3-467B-BF12-21D0DA319151}" srcId="{E01F8C0C-B082-4113-86A1-9E949D7A3D3B}" destId="{CEB1836C-3113-4D50-B10B-FD59DC735AB4}" srcOrd="1" destOrd="0" parTransId="{155059EA-EC61-49DF-ACB5-790DB9614F52}" sibTransId="{3A33FD08-1E81-41FE-8F11-793614A5F780}"/>
    <dgm:cxn modelId="{3EDEEE80-9C7A-41DE-A3C9-930F908ACF81}" type="presParOf" srcId="{DF8491C4-A818-4A52-827C-A623782C86AA}" destId="{C19EB487-94CE-4FA6-B543-E4C46F9449B4}" srcOrd="0" destOrd="0" presId="urn:microsoft.com/office/officeart/2005/8/layout/vList6"/>
    <dgm:cxn modelId="{42C2A3FB-85BF-4FE1-A0EA-D7FFC8E21DAD}" type="presParOf" srcId="{C19EB487-94CE-4FA6-B543-E4C46F9449B4}" destId="{EA0C9971-2EB9-4A4B-95D0-CC6643737F78}" srcOrd="0" destOrd="0" presId="urn:microsoft.com/office/officeart/2005/8/layout/vList6"/>
    <dgm:cxn modelId="{C9A3BA0A-6EA7-41EC-BEC9-011D56661106}" type="presParOf" srcId="{C19EB487-94CE-4FA6-B543-E4C46F9449B4}" destId="{CA1D93B5-318A-47F7-B781-7E3E75CB3B31}" srcOrd="1" destOrd="0" presId="urn:microsoft.com/office/officeart/2005/8/layout/vList6"/>
    <dgm:cxn modelId="{B1FD5C75-2306-4AA2-8F14-1A3215E91B7E}" type="presParOf" srcId="{DF8491C4-A818-4A52-827C-A623782C86AA}" destId="{7C6E5B3D-E640-47BF-A003-DE6461B29520}" srcOrd="1" destOrd="0" presId="urn:microsoft.com/office/officeart/2005/8/layout/vList6"/>
    <dgm:cxn modelId="{A991FB8F-9C41-44EC-A361-5CC08D320BFC}" type="presParOf" srcId="{DF8491C4-A818-4A52-827C-A623782C86AA}" destId="{F4396D9A-1D05-49B8-8B01-3433C5D74F4C}" srcOrd="2" destOrd="0" presId="urn:microsoft.com/office/officeart/2005/8/layout/vList6"/>
    <dgm:cxn modelId="{13615E03-6D1A-4381-B8C4-919F4CC4604B}" type="presParOf" srcId="{F4396D9A-1D05-49B8-8B01-3433C5D74F4C}" destId="{24F51C0E-C6A7-4E29-854C-1CE885D1087F}" srcOrd="0" destOrd="0" presId="urn:microsoft.com/office/officeart/2005/8/layout/vList6"/>
    <dgm:cxn modelId="{615D7AB1-5E9C-4EE6-9CA2-F8F34C76A70F}" type="presParOf" srcId="{F4396D9A-1D05-49B8-8B01-3433C5D74F4C}" destId="{2B202390-5915-487F-8DFA-3ADA7AD4C249}" srcOrd="1" destOrd="0" presId="urn:microsoft.com/office/officeart/2005/8/layout/vList6"/>
    <dgm:cxn modelId="{006487CB-CC9E-4F70-8ED8-CE1AD7D36ED9}" type="presParOf" srcId="{DF8491C4-A818-4A52-827C-A623782C86AA}" destId="{81086E0D-638E-4CAC-8A2A-4516F7A82C3E}" srcOrd="3" destOrd="0" presId="urn:microsoft.com/office/officeart/2005/8/layout/vList6"/>
    <dgm:cxn modelId="{0080895A-A01B-4B60-894C-78D1238E22A6}" type="presParOf" srcId="{DF8491C4-A818-4A52-827C-A623782C86AA}" destId="{1591AC26-1014-477B-BA08-AB3948640C0F}" srcOrd="4" destOrd="0" presId="urn:microsoft.com/office/officeart/2005/8/layout/vList6"/>
    <dgm:cxn modelId="{9D0E1848-CF35-4867-905A-A3FE1F393971}" type="presParOf" srcId="{1591AC26-1014-477B-BA08-AB3948640C0F}" destId="{1516E92C-1084-4402-B84A-07AA6161A8A6}" srcOrd="0" destOrd="0" presId="urn:microsoft.com/office/officeart/2005/8/layout/vList6"/>
    <dgm:cxn modelId="{4A15338F-A848-4CBF-81EA-47D15D32C060}" type="presParOf" srcId="{1591AC26-1014-477B-BA08-AB3948640C0F}" destId="{0D91D600-D4D7-4925-8B6A-3FFCB4021F8E}" srcOrd="1" destOrd="0" presId="urn:microsoft.com/office/officeart/2005/8/layout/vList6"/>
    <dgm:cxn modelId="{43D0096E-B77F-4FF8-AB98-FFE8FAC9ABEC}" type="presParOf" srcId="{DF8491C4-A818-4A52-827C-A623782C86AA}" destId="{E6F0F5BA-78DB-4B9D-AC46-067F630CE404}" srcOrd="5" destOrd="0" presId="urn:microsoft.com/office/officeart/2005/8/layout/vList6"/>
    <dgm:cxn modelId="{04C0B2E8-D779-4AED-9608-F840C2787FB5}" type="presParOf" srcId="{DF8491C4-A818-4A52-827C-A623782C86AA}" destId="{04BAAF23-1015-4BBE-966E-DEE5D9A64418}" srcOrd="6" destOrd="0" presId="urn:microsoft.com/office/officeart/2005/8/layout/vList6"/>
    <dgm:cxn modelId="{04468819-A872-4B32-85B6-991ABADE9E82}" type="presParOf" srcId="{04BAAF23-1015-4BBE-966E-DEE5D9A64418}" destId="{83009ED8-0CE0-41D6-96FE-DEEAD565DE56}" srcOrd="0" destOrd="0" presId="urn:microsoft.com/office/officeart/2005/8/layout/vList6"/>
    <dgm:cxn modelId="{45CBDAC2-72A6-45B3-A560-98B7DBE07B4F}" type="presParOf" srcId="{04BAAF23-1015-4BBE-966E-DEE5D9A64418}" destId="{821051F7-AC8F-4068-BC2F-D7D36C4049D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1D93B5-318A-47F7-B781-7E3E75CB3B31}">
      <dsp:nvSpPr>
        <dsp:cNvPr id="0" name=""/>
        <dsp:cNvSpPr/>
      </dsp:nvSpPr>
      <dsp:spPr>
        <a:xfrm>
          <a:off x="2427523" y="0"/>
          <a:ext cx="6413771" cy="1198301"/>
        </a:xfrm>
        <a:prstGeom prst="rightArrow">
          <a:avLst>
            <a:gd name="adj1" fmla="val 75000"/>
            <a:gd name="adj2" fmla="val 50000"/>
          </a:avLst>
        </a:prstGeom>
        <a:solidFill>
          <a:srgbClr val="C4E59F">
            <a:alpha val="90000"/>
          </a:srgb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3200" kern="1200" dirty="0">
              <a:solidFill>
                <a:schemeClr val="bg1"/>
              </a:solidFill>
            </a:rPr>
            <a:t>68 jeunes exposés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3200" kern="1200" dirty="0">
              <a:solidFill>
                <a:schemeClr val="bg1"/>
              </a:solidFill>
            </a:rPr>
            <a:t>12 jeunes = 2</a:t>
          </a:r>
          <a:r>
            <a:rPr lang="fr-CA" sz="3200" kern="1200" baseline="30000" dirty="0">
              <a:solidFill>
                <a:schemeClr val="bg1"/>
              </a:solidFill>
            </a:rPr>
            <a:t>e</a:t>
          </a:r>
          <a:r>
            <a:rPr lang="fr-CA" sz="3200" kern="1200" dirty="0">
              <a:solidFill>
                <a:schemeClr val="bg1"/>
              </a:solidFill>
            </a:rPr>
            <a:t> volet</a:t>
          </a:r>
        </a:p>
      </dsp:txBody>
      <dsp:txXfrm>
        <a:off x="2427523" y="149788"/>
        <a:ext cx="5964408" cy="898725"/>
      </dsp:txXfrm>
    </dsp:sp>
    <dsp:sp modelId="{EA0C9971-2EB9-4A4B-95D0-CC6643737F78}">
      <dsp:nvSpPr>
        <dsp:cNvPr id="0" name=""/>
        <dsp:cNvSpPr/>
      </dsp:nvSpPr>
      <dsp:spPr>
        <a:xfrm>
          <a:off x="0" y="40172"/>
          <a:ext cx="2442441" cy="1100621"/>
        </a:xfrm>
        <a:prstGeom prst="roundRect">
          <a:avLst/>
        </a:prstGeom>
        <a:solidFill>
          <a:srgbClr val="C4E59F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200" kern="1200" dirty="0"/>
            <a:t>En route!</a:t>
          </a:r>
        </a:p>
      </dsp:txBody>
      <dsp:txXfrm>
        <a:off x="53728" y="93900"/>
        <a:ext cx="2334985" cy="993165"/>
      </dsp:txXfrm>
    </dsp:sp>
    <dsp:sp modelId="{2B202390-5915-487F-8DFA-3ADA7AD4C249}">
      <dsp:nvSpPr>
        <dsp:cNvPr id="0" name=""/>
        <dsp:cNvSpPr/>
      </dsp:nvSpPr>
      <dsp:spPr>
        <a:xfrm>
          <a:off x="2459756" y="1317129"/>
          <a:ext cx="6443611" cy="1100621"/>
        </a:xfrm>
        <a:prstGeom prst="rightArrow">
          <a:avLst>
            <a:gd name="adj1" fmla="val 75000"/>
            <a:gd name="adj2" fmla="val 5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800" kern="1200" dirty="0">
              <a:solidFill>
                <a:schemeClr val="bg1"/>
              </a:solidFill>
            </a:rPr>
            <a:t>18 participants (11) – incl. P20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800" kern="1200" dirty="0">
              <a:solidFill>
                <a:schemeClr val="bg1"/>
              </a:solidFill>
            </a:rPr>
            <a:t>Liste d’attente  </a:t>
          </a:r>
        </a:p>
      </dsp:txBody>
      <dsp:txXfrm>
        <a:off x="2459756" y="1454707"/>
        <a:ext cx="6030878" cy="825465"/>
      </dsp:txXfrm>
    </dsp:sp>
    <dsp:sp modelId="{24F51C0E-C6A7-4E29-854C-1CE885D1087F}">
      <dsp:nvSpPr>
        <dsp:cNvPr id="0" name=""/>
        <dsp:cNvSpPr/>
      </dsp:nvSpPr>
      <dsp:spPr>
        <a:xfrm>
          <a:off x="0" y="1331140"/>
          <a:ext cx="2457884" cy="1100621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200" kern="1200" dirty="0"/>
            <a:t>Autonomie</a:t>
          </a:r>
        </a:p>
      </dsp:txBody>
      <dsp:txXfrm>
        <a:off x="53728" y="1384868"/>
        <a:ext cx="2350428" cy="993165"/>
      </dsp:txXfrm>
    </dsp:sp>
    <dsp:sp modelId="{0D91D600-D4D7-4925-8B6A-3FFCB4021F8E}">
      <dsp:nvSpPr>
        <dsp:cNvPr id="0" name=""/>
        <dsp:cNvSpPr/>
      </dsp:nvSpPr>
      <dsp:spPr>
        <a:xfrm>
          <a:off x="2555827" y="2519812"/>
          <a:ext cx="6309193" cy="1100621"/>
        </a:xfrm>
        <a:prstGeom prst="rightArrow">
          <a:avLst>
            <a:gd name="adj1" fmla="val 75000"/>
            <a:gd name="adj2" fmla="val 50000"/>
          </a:avLst>
        </a:prstGeom>
        <a:solidFill>
          <a:srgbClr val="00B05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700" kern="1200" dirty="0">
              <a:solidFill>
                <a:schemeClr val="bg1"/>
              </a:solidFill>
            </a:rPr>
            <a:t>47 participants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700" kern="1200" dirty="0">
              <a:solidFill>
                <a:schemeClr val="bg1"/>
              </a:solidFill>
            </a:rPr>
            <a:t>+ de 70h d’animations </a:t>
          </a:r>
        </a:p>
      </dsp:txBody>
      <dsp:txXfrm>
        <a:off x="2555827" y="2657390"/>
        <a:ext cx="5896460" cy="825465"/>
      </dsp:txXfrm>
    </dsp:sp>
    <dsp:sp modelId="{1516E92C-1084-4402-B84A-07AA6161A8A6}">
      <dsp:nvSpPr>
        <dsp:cNvPr id="0" name=""/>
        <dsp:cNvSpPr/>
      </dsp:nvSpPr>
      <dsp:spPr>
        <a:xfrm>
          <a:off x="0" y="2527153"/>
          <a:ext cx="2517480" cy="1100621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200" kern="1200" dirty="0"/>
            <a:t>Emploi</a:t>
          </a:r>
          <a:endParaRPr lang="fr-CA" sz="2500" kern="1200" dirty="0"/>
        </a:p>
      </dsp:txBody>
      <dsp:txXfrm>
        <a:off x="53728" y="2580881"/>
        <a:ext cx="2410024" cy="993165"/>
      </dsp:txXfrm>
    </dsp:sp>
    <dsp:sp modelId="{821051F7-AC8F-4068-BC2F-D7D36C4049D2}">
      <dsp:nvSpPr>
        <dsp:cNvPr id="0" name=""/>
        <dsp:cNvSpPr/>
      </dsp:nvSpPr>
      <dsp:spPr>
        <a:xfrm>
          <a:off x="2545740" y="3730495"/>
          <a:ext cx="6325379" cy="1100621"/>
        </a:xfrm>
        <a:prstGeom prst="rightArrow">
          <a:avLst>
            <a:gd name="adj1" fmla="val 75000"/>
            <a:gd name="adj2" fmla="val 50000"/>
          </a:avLst>
        </a:prstGeom>
        <a:solidFill>
          <a:srgbClr val="007434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700" kern="1200" dirty="0">
              <a:solidFill>
                <a:schemeClr val="bg1"/>
              </a:solidFill>
            </a:rPr>
            <a:t>11 participants (9)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700" kern="1200" dirty="0">
              <a:solidFill>
                <a:schemeClr val="bg1"/>
              </a:solidFill>
            </a:rPr>
            <a:t>Taux d’assiduité: 85%</a:t>
          </a:r>
        </a:p>
      </dsp:txBody>
      <dsp:txXfrm>
        <a:off x="2545740" y="3868073"/>
        <a:ext cx="5912646" cy="825465"/>
      </dsp:txXfrm>
    </dsp:sp>
    <dsp:sp modelId="{83009ED8-0CE0-41D6-96FE-DEEAD565DE56}">
      <dsp:nvSpPr>
        <dsp:cNvPr id="0" name=""/>
        <dsp:cNvSpPr/>
      </dsp:nvSpPr>
      <dsp:spPr>
        <a:xfrm>
          <a:off x="0" y="3715813"/>
          <a:ext cx="2513492" cy="1100621"/>
        </a:xfrm>
        <a:prstGeom prst="roundRect">
          <a:avLst/>
        </a:prstGeom>
        <a:solidFill>
          <a:srgbClr val="007434">
            <a:alpha val="8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700" kern="1200" dirty="0"/>
            <a:t>Persévérance scolaire</a:t>
          </a:r>
        </a:p>
      </dsp:txBody>
      <dsp:txXfrm>
        <a:off x="53728" y="3769541"/>
        <a:ext cx="2406036" cy="9931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791212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086848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344488"/>
            <a:ext cx="4238625" cy="2384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0:notes"/>
          <p:cNvSpPr txBox="1">
            <a:spLocks noGrp="1"/>
          </p:cNvSpPr>
          <p:nvPr>
            <p:ph type="body" idx="1"/>
          </p:nvPr>
        </p:nvSpPr>
        <p:spPr>
          <a:xfrm>
            <a:off x="606467" y="349495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 algn="just">
              <a:buNone/>
            </a:pPr>
            <a:r>
              <a:rPr lang="fr-CA" sz="1600" dirty="0"/>
              <a:t>Bonjour, mon nom est Josée Marceau. Je suis la chargée de projet d’En route, le premier de votre programme Projet Novateur.</a:t>
            </a:r>
          </a:p>
          <a:p>
            <a:pPr marL="0" indent="0" algn="just">
              <a:buNone/>
            </a:pPr>
            <a:endParaRPr lang="fr-CA" sz="1600" dirty="0"/>
          </a:p>
          <a:p>
            <a:pPr marL="0" indent="0" algn="just">
              <a:buNone/>
            </a:pPr>
            <a:r>
              <a:rPr lang="fr-CA" sz="1600" dirty="0"/>
              <a:t>Tout d’abord, j’aimerais remercier la Fondation du support financier important qui a permis le développement et la mise en place de ce projet. </a:t>
            </a:r>
          </a:p>
          <a:p>
            <a:pPr marL="0" indent="0" algn="just">
              <a:buNone/>
            </a:pPr>
            <a:r>
              <a:rPr lang="fr-CA" sz="1600" dirty="0"/>
              <a:t>Je tiens aussi à remercier notre partenaire, le Carrefour Jeunesse-Emploi de Rivière-des-Prairies et souligner la collaboration et l’implication de Madame Julie Morin, conseillère en orientation à l’école La Passerelle au centre Cité-des-Prairies, de même que Madame Violaine Jean-François, directrice-adjointe à la Banque de développement du Canada qui ont gracieusement offert leur temps et leur expertise.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2667426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94150" y="209550"/>
            <a:ext cx="2649538" cy="1490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606f1c2d_30:notes"/>
          <p:cNvSpPr txBox="1">
            <a:spLocks noGrp="1"/>
          </p:cNvSpPr>
          <p:nvPr>
            <p:ph type="body" idx="1"/>
          </p:nvPr>
        </p:nvSpPr>
        <p:spPr>
          <a:xfrm>
            <a:off x="269179" y="1700254"/>
            <a:ext cx="6489523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 algn="just">
              <a:buNone/>
            </a:pPr>
            <a:r>
              <a:rPr lang="fr-CA" sz="1200" dirty="0"/>
              <a:t>L’objectif général du projet En route! est de soutenir la réinsertion des jeunes contrevenants en développant des connaissances et des compétences associées au niveau de l’autonomie socio-professionnelle et qui facilitent la réintégration dans la communauté.</a:t>
            </a:r>
          </a:p>
          <a:p>
            <a:pPr marL="0" indent="0" algn="just">
              <a:buNone/>
            </a:pPr>
            <a:endParaRPr lang="fr-CA" sz="1200" dirty="0"/>
          </a:p>
          <a:p>
            <a:pPr marL="143961" indent="0" algn="just">
              <a:buNone/>
            </a:pPr>
            <a:r>
              <a:rPr lang="fr-CA" sz="1200" dirty="0"/>
              <a:t>En route! se décline en 3 volets comportant chacun entre 6 et 8 ateliers.</a:t>
            </a:r>
          </a:p>
          <a:p>
            <a:pPr marL="143961" indent="0" algn="just">
              <a:buNone/>
            </a:pPr>
            <a:endParaRPr lang="fr-CA" sz="1200" dirty="0"/>
          </a:p>
          <a:p>
            <a:pPr marL="0" indent="0" algn="just">
              <a:buNone/>
            </a:pPr>
            <a:r>
              <a:rPr lang="fr-CA" sz="1200" dirty="0"/>
              <a:t>Les 8 ateliers du </a:t>
            </a:r>
            <a:r>
              <a:rPr lang="fr-CA" sz="1200" u="sng" dirty="0"/>
              <a:t>Volet Autonomie</a:t>
            </a:r>
            <a:r>
              <a:rPr lang="fr-CA" sz="1200" dirty="0"/>
              <a:t>, s’inscrivent en complément à la préparation de la réinsertion sociale et vise à donner un aperçu réaliste de la vie autonome.</a:t>
            </a:r>
          </a:p>
          <a:p>
            <a:pPr marL="0" indent="0" algn="just">
              <a:buNone/>
            </a:pPr>
            <a:endParaRPr lang="fr-CA" sz="1200" dirty="0"/>
          </a:p>
          <a:p>
            <a:pPr marL="0" indent="0" algn="just">
              <a:buNone/>
            </a:pPr>
            <a:endParaRPr lang="fr-CA" sz="1200" dirty="0"/>
          </a:p>
          <a:p>
            <a:pPr marL="0" indent="0" algn="just">
              <a:buNone/>
            </a:pPr>
            <a:r>
              <a:rPr lang="fr-CA" sz="1200" b="1" u="sng" dirty="0"/>
              <a:t>Objectifs de l’activité :</a:t>
            </a:r>
          </a:p>
          <a:p>
            <a:pPr marL="0" indent="0" algn="just">
              <a:buNone/>
            </a:pPr>
            <a:endParaRPr lang="fr-CA" sz="1200" dirty="0"/>
          </a:p>
          <a:p>
            <a:pPr marL="471145" indent="-327184" algn="just">
              <a:buFont typeface="Arial" panose="020B0604020202020204" pitchFamily="34" charset="0"/>
              <a:buChar char="•"/>
            </a:pPr>
            <a:r>
              <a:rPr lang="fr-CA" sz="1200" dirty="0"/>
              <a:t>favoriser la généralisation des acquis à l'hébergement en utilisant la résolution de problèmes, la balance décisionnelle et les habiletés sociales; </a:t>
            </a:r>
          </a:p>
          <a:p>
            <a:pPr marL="471145" indent="-327184" algn="just">
              <a:buFont typeface="Arial" panose="020B0604020202020204" pitchFamily="34" charset="0"/>
              <a:buChar char="•"/>
            </a:pPr>
            <a:r>
              <a:rPr lang="fr-CA" sz="1200" dirty="0"/>
              <a:t>mieux comprendre les conséquences d'un dossier criminel (juvénile et adulte);</a:t>
            </a:r>
          </a:p>
          <a:p>
            <a:pPr marL="471145" indent="-327184" algn="just">
              <a:buFont typeface="Arial" panose="020B0604020202020204" pitchFamily="34" charset="0"/>
              <a:buChar char="•"/>
            </a:pPr>
            <a:r>
              <a:rPr lang="fr-CA" sz="1200" dirty="0"/>
              <a:t>se familiariser avec les droits et les devoirs de citoyens, de même qu’avec le rôle de l'individu dans la société;</a:t>
            </a:r>
          </a:p>
          <a:p>
            <a:pPr marL="471145" indent="-327184" algn="just">
              <a:buFont typeface="Arial" panose="020B0604020202020204" pitchFamily="34" charset="0"/>
              <a:buChar char="•"/>
            </a:pPr>
            <a:r>
              <a:rPr lang="fr-CA" sz="1200" dirty="0"/>
              <a:t>expérimenter le coût réel de la vie autonome;</a:t>
            </a:r>
          </a:p>
          <a:p>
            <a:pPr marL="471145" indent="-327184" algn="just">
              <a:buFont typeface="Arial" panose="020B0604020202020204" pitchFamily="34" charset="0"/>
              <a:buChar char="•"/>
            </a:pPr>
            <a:r>
              <a:rPr lang="fr-CA" sz="1200" dirty="0"/>
              <a:t>accroître le sentiment d'efficacité personnelle;</a:t>
            </a:r>
          </a:p>
          <a:p>
            <a:pPr marL="471145" indent="-327184" algn="just">
              <a:buFont typeface="Arial" panose="020B0604020202020204" pitchFamily="34" charset="0"/>
              <a:buChar char="•"/>
            </a:pPr>
            <a:r>
              <a:rPr lang="fr-CA" sz="1200" dirty="0"/>
              <a:t>connaître les principales ressources liées à chaque thématique.</a:t>
            </a:r>
          </a:p>
          <a:p>
            <a:pPr marL="143961" indent="0" algn="just">
              <a:buNone/>
            </a:pPr>
            <a:endParaRPr lang="fr-CA" sz="1200" dirty="0"/>
          </a:p>
          <a:p>
            <a:pPr marL="143961" indent="0" algn="just">
              <a:buNone/>
            </a:pPr>
            <a:r>
              <a:rPr lang="fr-CA" sz="1200" u="sng" dirty="0"/>
              <a:t>Le Volet Emploi,</a:t>
            </a:r>
            <a:r>
              <a:rPr lang="fr-CA" sz="1200" dirty="0"/>
              <a:t> </a:t>
            </a:r>
          </a:p>
          <a:p>
            <a:pPr marL="143961" indent="0" algn="just">
              <a:buNone/>
            </a:pPr>
            <a:endParaRPr lang="fr-CA" sz="1200" dirty="0"/>
          </a:p>
          <a:p>
            <a:pPr marL="471145" indent="-327184" algn="just">
              <a:buFont typeface="Arial" panose="020B0604020202020204" pitchFamily="34" charset="0"/>
              <a:buChar char="•"/>
            </a:pPr>
            <a:r>
              <a:rPr lang="fr-CA" sz="1200" dirty="0"/>
              <a:t>s'adresse exclusivement à nos jeunes hébergés à Cité-des-Prairies les ateliers sont basés sur le contenu offert dans les Carrefour Jeunesse Emploi mais intègrent des spécificités liées à notre clientèle contrevenante (ex.: le dossier judiciaire, les travaux bénévoles ordonnés, etc.). Nous y avons aussi inclus des notions de l'approche </a:t>
            </a:r>
            <a:r>
              <a:rPr lang="fr-CA" sz="1200" dirty="0" err="1"/>
              <a:t>cognitivo</a:t>
            </a:r>
            <a:r>
              <a:rPr lang="fr-CA" sz="1200" dirty="0"/>
              <a:t>-comportementale </a:t>
            </a:r>
            <a:r>
              <a:rPr lang="fr-CA" sz="1200" i="1" dirty="0"/>
              <a:t>pour favoriser la généralisation des acquis des habiletés sociales du programme ART (Agression Replacement Training) apprises à l’unité. </a:t>
            </a:r>
          </a:p>
          <a:p>
            <a:pPr marL="471145" indent="-327184" algn="just" defTabSz="942289">
              <a:buFont typeface="Arial" panose="020B0604020202020204" pitchFamily="34" charset="0"/>
              <a:buChar char="•"/>
            </a:pPr>
            <a:r>
              <a:rPr lang="fr-CA" sz="1200" dirty="0"/>
              <a:t>fait à noter: ces ateliers sont </a:t>
            </a:r>
            <a:r>
              <a:rPr lang="fr-CA" sz="1200" dirty="0" err="1"/>
              <a:t>co</a:t>
            </a:r>
            <a:r>
              <a:rPr lang="fr-CA" sz="1200" dirty="0"/>
              <a:t>-animés avec nos partenaires du CJE de Rivière-des-Prairies.</a:t>
            </a:r>
          </a:p>
          <a:p>
            <a:pPr marL="471145" indent="-327184" algn="just" defTabSz="942289">
              <a:buFont typeface="Arial" panose="020B0604020202020204" pitchFamily="34" charset="0"/>
              <a:buChar char="•"/>
            </a:pPr>
            <a:r>
              <a:rPr lang="fr-CA" sz="1200" dirty="0"/>
              <a:t>Au terme des 6 ateliers, les jeunes reçoivent une attestation de réussite et un portfolio contenant le nécessaire pour une recherche d’emploi efficace. </a:t>
            </a:r>
            <a:r>
              <a:rPr lang="fr-CA" sz="1200" i="1" dirty="0"/>
              <a:t> entre autres, des copies de leur CV, une clé USB, une synthèse des contenus  des ateliers et une carte-cadeau de Bureau en Gros.</a:t>
            </a:r>
          </a:p>
          <a:p>
            <a:pPr marL="471145" indent="-327184" algn="just" defTabSz="942289">
              <a:buFont typeface="Arial" panose="020B0604020202020204" pitchFamily="34" charset="0"/>
              <a:buChar char="•"/>
            </a:pPr>
            <a:endParaRPr lang="fr-CA" sz="1200" dirty="0"/>
          </a:p>
          <a:p>
            <a:pPr marL="471145" indent="-327184" algn="just">
              <a:buFont typeface="Arial" panose="020B0604020202020204" pitchFamily="34" charset="0"/>
              <a:buChar char="•"/>
            </a:pPr>
            <a:endParaRPr lang="fr-CA" sz="1200" dirty="0"/>
          </a:p>
          <a:p>
            <a:pPr marL="143961" indent="0" algn="just">
              <a:buNone/>
            </a:pPr>
            <a:r>
              <a:rPr lang="fr-CA" sz="1200" b="1" dirty="0"/>
              <a:t> </a:t>
            </a:r>
            <a:endParaRPr lang="fr-CA" sz="1200" dirty="0"/>
          </a:p>
          <a:p>
            <a:pPr marL="0" indent="0" algn="just" defTabSz="942289">
              <a:buNone/>
            </a:pPr>
            <a:r>
              <a:rPr lang="fr-CA" sz="1200" dirty="0"/>
              <a:t>Le </a:t>
            </a:r>
            <a:r>
              <a:rPr lang="fr-CA" sz="1200" u="sng" dirty="0"/>
              <a:t>Volet Persévérance scolaire </a:t>
            </a:r>
            <a:r>
              <a:rPr lang="fr-CA" sz="1200" dirty="0"/>
              <a:t>s’adresse à une clientèle en perte de motivation scolaire et à risque de décrochage </a:t>
            </a:r>
            <a:r>
              <a:rPr lang="fr-CA" sz="1200" b="1" dirty="0"/>
              <a:t>OU </a:t>
            </a:r>
            <a:r>
              <a:rPr lang="fr-CA" sz="1200" dirty="0"/>
              <a:t>qui sont en situation de décrochage mais qui n'ont pas abandonné complètement l'idée de poursuivre leur scolarisation. </a:t>
            </a:r>
          </a:p>
          <a:p>
            <a:pPr marL="0" indent="0" algn="just" defTabSz="942289">
              <a:buNone/>
            </a:pPr>
            <a:endParaRPr lang="fr-CA" sz="1200" dirty="0"/>
          </a:p>
          <a:p>
            <a:pPr marL="0" indent="0" algn="just" defTabSz="942289">
              <a:buNone/>
            </a:pPr>
            <a:r>
              <a:rPr lang="fr-CA" sz="1200" dirty="0"/>
              <a:t>Cette série de 8 ateliers vise non seulement l'intériorisation des forces et des compétences des jeunes, mais également à ouvrir leurs horizons afin qu'ils puissent</a:t>
            </a:r>
          </a:p>
          <a:p>
            <a:pPr marL="0" indent="0" algn="just" defTabSz="942289">
              <a:buNone/>
            </a:pPr>
            <a:r>
              <a:rPr lang="fr-CA" sz="1200" dirty="0"/>
              <a:t>Parmi les objectifs de ce volet:</a:t>
            </a:r>
          </a:p>
          <a:p>
            <a:pPr marL="471145" indent="-327184" algn="just">
              <a:buFont typeface="Arial" panose="020B0604020202020204" pitchFamily="34" charset="0"/>
              <a:buChar char="•"/>
            </a:pPr>
            <a:r>
              <a:rPr lang="fr-CA" sz="1200" dirty="0"/>
              <a:t>Amener les jeunes à identifier leurs forces, leurs styles d’apprentissage et leurs motivations face à la poursuite de la scolarisation;</a:t>
            </a:r>
          </a:p>
          <a:p>
            <a:pPr marL="471145" indent="-327184" algn="just">
              <a:buFont typeface="Arial" panose="020B0604020202020204" pitchFamily="34" charset="0"/>
              <a:buChar char="•"/>
            </a:pPr>
            <a:r>
              <a:rPr lang="fr-CA" sz="1200" dirty="0"/>
              <a:t>Débuter une réflexion sur leurs perspectives professionnelles; </a:t>
            </a:r>
          </a:p>
          <a:p>
            <a:pPr marL="471145" indent="-327184" algn="just" defTabSz="942289">
              <a:buFont typeface="Arial" panose="020B0604020202020204" pitchFamily="34" charset="0"/>
              <a:buChar char="•"/>
            </a:pPr>
            <a:r>
              <a:rPr lang="fr-CA" sz="1200" dirty="0"/>
              <a:t>Démystifier les différents chemins vers la diplomation et se projeter dans un parcours scolaire adapté à leurs besoins;</a:t>
            </a:r>
          </a:p>
          <a:p>
            <a:pPr marL="471145" indent="-327184" algn="just">
              <a:buFont typeface="Arial" panose="020B0604020202020204" pitchFamily="34" charset="0"/>
              <a:buChar char="•"/>
            </a:pPr>
            <a:r>
              <a:rPr lang="fr-CA" sz="1200" dirty="0"/>
              <a:t>Apprendre à faire face aux situations interpersonnelles difficiles à l’école ainsi qu’aux difficultés d’apprentissages. </a:t>
            </a:r>
          </a:p>
          <a:p>
            <a:pPr marL="471145" indent="-327184" algn="just">
              <a:buFont typeface="Arial" panose="020B0604020202020204" pitchFamily="34" charset="0"/>
              <a:buChar char="•"/>
            </a:pPr>
            <a:r>
              <a:rPr lang="fr-CA" sz="1200" dirty="0"/>
              <a:t>Aborder certains facilitateurs à la réussite scolaire, comme la lecture, l’organisation des tâches et du temps, etc.</a:t>
            </a:r>
          </a:p>
          <a:p>
            <a:pPr marL="0" indent="0" algn="just">
              <a:buNone/>
            </a:pPr>
            <a:endParaRPr lang="fr-CA" sz="1200" dirty="0"/>
          </a:p>
          <a:p>
            <a:pPr marL="0" indent="0" algn="just">
              <a:buNone/>
            </a:pPr>
            <a:r>
              <a:rPr lang="fr-CA" sz="1200" dirty="0"/>
              <a:t>Lors du dernier atelier, les participants reçoivent une attestation de participation et un livre </a:t>
            </a:r>
            <a:r>
              <a:rPr lang="fr-CA" sz="1200" b="1" dirty="0"/>
              <a:t>personnalisé</a:t>
            </a:r>
            <a:r>
              <a:rPr lang="fr-CA" sz="1200" dirty="0"/>
              <a:t>, choisi par les animateurs en fonctions des intérêts de chacun manifesté durant les semaines précédentes.</a:t>
            </a:r>
          </a:p>
          <a:p>
            <a:pPr marL="0" indent="0" algn="just">
              <a:buNone/>
            </a:pPr>
            <a:endParaRPr lang="fr-CA" sz="1200" dirty="0"/>
          </a:p>
          <a:p>
            <a:pPr marL="0" indent="0" algn="just">
              <a:buNone/>
            </a:pPr>
            <a:endParaRPr lang="fr-CA" sz="1200" dirty="0"/>
          </a:p>
          <a:p>
            <a:pPr marL="0" indent="0" algn="just">
              <a:buNone/>
            </a:pPr>
            <a:endParaRPr lang="fr-CA" sz="1200" dirty="0"/>
          </a:p>
          <a:p>
            <a:pPr marL="0" indent="0" algn="just">
              <a:buNone/>
            </a:pPr>
            <a:endParaRPr lang="fr-CA" sz="1200" dirty="0"/>
          </a:p>
          <a:p>
            <a:pPr marL="0" indent="0" algn="just">
              <a:buNone/>
            </a:pPr>
            <a:endParaRPr lang="fr-CA" sz="1200" dirty="0"/>
          </a:p>
          <a:p>
            <a:pPr marL="0" indent="0" algn="just">
              <a:buNone/>
            </a:pPr>
            <a:endParaRPr lang="fr-CA" sz="1200" dirty="0"/>
          </a:p>
          <a:p>
            <a:pPr marL="0" indent="0" algn="just">
              <a:buNone/>
            </a:pPr>
            <a:endParaRPr lang="fr-CA" sz="1200" dirty="0"/>
          </a:p>
          <a:p>
            <a:pPr marL="0" indent="0" algn="just">
              <a:buNone/>
            </a:pPr>
            <a:endParaRPr lang="fr-CA" sz="1200" dirty="0"/>
          </a:p>
          <a:p>
            <a:pPr marL="0" indent="0" algn="just">
              <a:buNone/>
            </a:pPr>
            <a:endParaRPr lang="fr-CA" sz="1200" dirty="0"/>
          </a:p>
          <a:p>
            <a:pPr marL="0" indent="0" algn="just">
              <a:buNone/>
            </a:pPr>
            <a:endParaRPr sz="1200" u="sng" dirty="0"/>
          </a:p>
        </p:txBody>
      </p:sp>
    </p:spTree>
    <p:extLst>
      <p:ext uri="{BB962C8B-B14F-4D97-AF65-F5344CB8AC3E}">
        <p14:creationId xmlns:p14="http://schemas.microsoft.com/office/powerpoint/2010/main" val="300973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606f1c2d_3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 algn="just">
              <a:buNone/>
            </a:pPr>
            <a:endParaRPr u="sng" dirty="0"/>
          </a:p>
        </p:txBody>
      </p:sp>
    </p:spTree>
    <p:extLst>
      <p:ext uri="{BB962C8B-B14F-4D97-AF65-F5344CB8AC3E}">
        <p14:creationId xmlns:p14="http://schemas.microsoft.com/office/powerpoint/2010/main" val="2217025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319175" y="2233519"/>
            <a:ext cx="66804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cxnSp>
        <p:nvCxnSpPr>
          <p:cNvPr id="11" name="Google Shape;11;p2"/>
          <p:cNvCxnSpPr>
            <a:stCxn id="12" idx="4"/>
          </p:cNvCxnSpPr>
          <p:nvPr/>
        </p:nvCxnSpPr>
        <p:spPr>
          <a:xfrm>
            <a:off x="939750" y="2832475"/>
            <a:ext cx="0" cy="23109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12;p2"/>
          <p:cNvSpPr/>
          <p:nvPr/>
        </p:nvSpPr>
        <p:spPr>
          <a:xfrm>
            <a:off x="845250" y="2643475"/>
            <a:ext cx="189000" cy="189000"/>
          </a:xfrm>
          <a:prstGeom prst="ellipse">
            <a:avLst/>
          </a:prstGeom>
          <a:solidFill>
            <a:srgbClr val="39C0BA"/>
          </a:solidFill>
          <a:ln w="28575" cap="flat" cmpd="sng">
            <a:solidFill>
              <a:srgbClr val="2E30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1165475" y="1174117"/>
            <a:ext cx="33069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◦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4671570" y="1174117"/>
            <a:ext cx="33069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◦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8523157" y="48283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cxnSp>
        <p:nvCxnSpPr>
          <p:cNvPr id="37" name="Google Shape;37;p6"/>
          <p:cNvCxnSpPr/>
          <p:nvPr/>
        </p:nvCxnSpPr>
        <p:spPr>
          <a:xfrm>
            <a:off x="945638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Google Shape;38;p6"/>
          <p:cNvSpPr/>
          <p:nvPr/>
        </p:nvSpPr>
        <p:spPr>
          <a:xfrm>
            <a:off x="874396" y="605794"/>
            <a:ext cx="142500" cy="142500"/>
          </a:xfrm>
          <a:prstGeom prst="ellipse">
            <a:avLst/>
          </a:prstGeom>
          <a:solidFill>
            <a:srgbClr val="39C0BA"/>
          </a:solidFill>
          <a:ln w="28575" cap="flat" cmpd="sng">
            <a:solidFill>
              <a:srgbClr val="2E30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6"/>
          <p:cNvSpPr/>
          <p:nvPr/>
        </p:nvSpPr>
        <p:spPr>
          <a:xfrm>
            <a:off x="844675" y="1400721"/>
            <a:ext cx="201900" cy="201900"/>
          </a:xfrm>
          <a:prstGeom prst="ellipse">
            <a:avLst/>
          </a:prstGeom>
          <a:solidFill>
            <a:srgbClr val="2E3037"/>
          </a:solidFill>
          <a:ln w="9525" cap="flat" cmpd="sng">
            <a:solidFill>
              <a:srgbClr val="999F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65498" y="1086799"/>
            <a:ext cx="68580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Char char="◦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Char char="▫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Char char="■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●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○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■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●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○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■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157" y="4828331"/>
            <a:ext cx="548700" cy="3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>
              <a:buNone/>
              <a:defRPr sz="12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r">
              <a:buNone/>
              <a:defRPr sz="12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r">
              <a:buNone/>
              <a:defRPr sz="12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r">
              <a:buNone/>
              <a:defRPr sz="12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r">
              <a:buNone/>
              <a:defRPr sz="12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r">
              <a:buNone/>
              <a:defRPr sz="12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r">
              <a:buNone/>
              <a:defRPr sz="12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r">
              <a:buNone/>
              <a:defRPr sz="12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2.m4a"/><Relationship Id="rId7" Type="http://schemas.openxmlformats.org/officeDocument/2006/relationships/image" Target="../media/image7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audio" Target="../media/media3.m4a"/><Relationship Id="rId7" Type="http://schemas.openxmlformats.org/officeDocument/2006/relationships/diagramLayout" Target="../diagrams/layout1.xml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diagramData" Target="../diagrams/data1.xml"/><Relationship Id="rId11" Type="http://schemas.openxmlformats.org/officeDocument/2006/relationships/image" Target="../media/image5.png"/><Relationship Id="rId5" Type="http://schemas.openxmlformats.org/officeDocument/2006/relationships/notesSlide" Target="../notesSlides/notesSlide3.xml"/><Relationship Id="rId10" Type="http://schemas.microsoft.com/office/2007/relationships/diagramDrawing" Target="../diagrams/drawing1.xml"/><Relationship Id="rId4" Type="http://schemas.openxmlformats.org/officeDocument/2006/relationships/slideLayout" Target="../slideLayouts/slideLayout2.xml"/><Relationship Id="rId9" Type="http://schemas.openxmlformats.org/officeDocument/2006/relationships/diagramColors" Target="../diagrams/colors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44000">
              <a:schemeClr val="tx2">
                <a:lumMod val="75000"/>
              </a:schemeClr>
            </a:gs>
            <a:gs pos="70000">
              <a:srgbClr val="CDCDCD"/>
            </a:gs>
          </a:gsLst>
          <a:lin ang="2700000" scaled="1"/>
          <a:tileRect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7" r="5629" b="15325"/>
          <a:stretch/>
        </p:blipFill>
        <p:spPr>
          <a:xfrm>
            <a:off x="-5468" y="0"/>
            <a:ext cx="4228578" cy="51435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133" y="4424402"/>
            <a:ext cx="983204" cy="50420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050" y="4482174"/>
            <a:ext cx="1008979" cy="519624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8490166" y="-33980"/>
            <a:ext cx="216747" cy="5143500"/>
            <a:chOff x="8494841" y="0"/>
            <a:chExt cx="216747" cy="5143500"/>
          </a:xfrm>
        </p:grpSpPr>
        <p:cxnSp>
          <p:nvCxnSpPr>
            <p:cNvPr id="12" name="Connecteur droit 11"/>
            <p:cNvCxnSpPr/>
            <p:nvPr/>
          </p:nvCxnSpPr>
          <p:spPr>
            <a:xfrm>
              <a:off x="8602422" y="0"/>
              <a:ext cx="0" cy="514350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rganigramme : Connecteur 14"/>
            <p:cNvSpPr/>
            <p:nvPr/>
          </p:nvSpPr>
          <p:spPr>
            <a:xfrm>
              <a:off x="8494841" y="1049867"/>
              <a:ext cx="216747" cy="216747"/>
            </a:xfrm>
            <a:prstGeom prst="flowChartConnector">
              <a:avLst/>
            </a:prstGeom>
            <a:solidFill>
              <a:srgbClr val="E4E4E4"/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pic>
        <p:nvPicPr>
          <p:cNvPr id="1026" name="Picture 2" descr="FQJ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21" y="4384376"/>
            <a:ext cx="1531215" cy="56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4369978" y="211806"/>
            <a:ext cx="4595222" cy="18928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bg2"/>
                </a:solidFill>
              </a:rPr>
              <a:t>PROGRAMME </a:t>
            </a:r>
            <a:br>
              <a:rPr lang="en" sz="4400" dirty="0">
                <a:solidFill>
                  <a:schemeClr val="bg2"/>
                </a:solidFill>
              </a:rPr>
            </a:br>
            <a:r>
              <a:rPr lang="en" sz="4400" dirty="0">
                <a:solidFill>
                  <a:schemeClr val="bg2"/>
                </a:solidFill>
              </a:rPr>
              <a:t>PROJET NOVATEUR</a:t>
            </a:r>
            <a:br>
              <a:rPr lang="en" sz="4400" dirty="0">
                <a:solidFill>
                  <a:schemeClr val="bg2"/>
                </a:solidFill>
              </a:rPr>
            </a:br>
            <a:endParaRPr sz="2800" dirty="0">
              <a:solidFill>
                <a:schemeClr val="bg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7058" y="4894076"/>
            <a:ext cx="396486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800" b="1" dirty="0">
                <a:solidFill>
                  <a:schemeClr val="bg2"/>
                </a:solidFill>
                <a:latin typeface="Quicksand"/>
              </a:rPr>
              <a:t>Document réalisé par Josée Marceau, chargée de projet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69978" y="2310140"/>
            <a:ext cx="1907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800" dirty="0">
                <a:solidFill>
                  <a:srgbClr val="666666"/>
                </a:solidFill>
                <a:latin typeface="Quicksand"/>
                <a:sym typeface="Quicksand"/>
              </a:rPr>
              <a:t>2017-2020</a:t>
            </a:r>
            <a:endParaRPr lang="fr-CA" dirty="0"/>
          </a:p>
        </p:txBody>
      </p:sp>
      <p:sp>
        <p:nvSpPr>
          <p:cNvPr id="20" name="Rectangle 19"/>
          <p:cNvSpPr/>
          <p:nvPr/>
        </p:nvSpPr>
        <p:spPr>
          <a:xfrm>
            <a:off x="4490539" y="3100866"/>
            <a:ext cx="35746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CA" b="1" dirty="0">
                <a:solidFill>
                  <a:schemeClr val="bg2"/>
                </a:solidFill>
                <a:latin typeface="Quicksand"/>
              </a:rPr>
              <a:t>Un projet visant à prévenir la récidive et favoriser la réinsertion sociale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21700" y="4521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88142"/>
      </p:ext>
    </p:extLst>
  </p:cSld>
  <p:clrMapOvr>
    <a:masterClrMapping/>
  </p:clrMapOvr>
  <p:transition advTm="3573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0000">
              <a:schemeClr val="bg2">
                <a:lumMod val="75000"/>
              </a:schemeClr>
            </a:gs>
            <a:gs pos="77000">
              <a:schemeClr val="bg1">
                <a:lumMod val="65000"/>
              </a:schemeClr>
            </a:gs>
            <a:gs pos="100000">
              <a:srgbClr val="CDCDCD"/>
            </a:gs>
          </a:gsLst>
          <a:lin ang="8100000" scaled="1"/>
          <a:tileRect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8032" y="4260687"/>
            <a:ext cx="2172749" cy="88281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0" t="19510" r="7068" b="44070"/>
          <a:stretch/>
        </p:blipFill>
        <p:spPr>
          <a:xfrm>
            <a:off x="2718032" y="1341740"/>
            <a:ext cx="3555093" cy="343735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363942" y="2178325"/>
            <a:ext cx="23950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CA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motivation</a:t>
            </a:r>
          </a:p>
          <a:p>
            <a:pPr marL="285750" lvl="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CA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Surmonter les difficultés</a:t>
            </a:r>
          </a:p>
          <a:p>
            <a:pPr marL="285750" lvl="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CA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Parcours possibles</a:t>
            </a:r>
          </a:p>
          <a:p>
            <a:pPr marL="285750" lvl="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CA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Financement </a:t>
            </a:r>
          </a:p>
          <a:p>
            <a:pPr marL="285750" lvl="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CA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Réussir à l’école </a:t>
            </a:r>
          </a:p>
          <a:p>
            <a:pPr marL="285750" lvl="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CA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de carrière</a:t>
            </a:r>
          </a:p>
        </p:txBody>
      </p:sp>
      <p:sp>
        <p:nvSpPr>
          <p:cNvPr id="5" name="Rectangle 4"/>
          <p:cNvSpPr/>
          <p:nvPr/>
        </p:nvSpPr>
        <p:spPr>
          <a:xfrm>
            <a:off x="164253" y="2092917"/>
            <a:ext cx="4572000" cy="21475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07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CA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Logement</a:t>
            </a:r>
          </a:p>
          <a:p>
            <a:pPr marL="342900" lvl="0" indent="-342900" algn="just">
              <a:lnSpc>
                <a:spcPct val="107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CA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Droits et responsabilités  </a:t>
            </a:r>
          </a:p>
          <a:p>
            <a:pPr marL="342900" lvl="0" indent="-342900" algn="just">
              <a:lnSpc>
                <a:spcPct val="107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CA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Finances</a:t>
            </a:r>
          </a:p>
          <a:p>
            <a:pPr marL="342900" lvl="0" indent="-342900" algn="just">
              <a:lnSpc>
                <a:spcPct val="107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CA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Budget</a:t>
            </a:r>
          </a:p>
          <a:p>
            <a:pPr marL="342900" lvl="0" indent="-342900" algn="just">
              <a:lnSpc>
                <a:spcPct val="107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CA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Cuisine </a:t>
            </a:r>
          </a:p>
          <a:p>
            <a:pPr marL="342900" lvl="0" indent="-342900" algn="just">
              <a:lnSpc>
                <a:spcPct val="107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CA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Épicerie</a:t>
            </a:r>
          </a:p>
          <a:p>
            <a:pPr marL="342900" lvl="0" indent="-34290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CA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Santé physique et psychologique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482870" y="0"/>
            <a:ext cx="505803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CA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CV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CA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Méthodes dynamiques de recherche d'emploi 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CA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préparer à l'entrevue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CA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Simulation d'entrevue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CA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Santé et sécurité au travail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CA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Maintien en emploi</a:t>
            </a:r>
          </a:p>
          <a:p>
            <a:pPr lvl="0"/>
            <a:endParaRPr lang="fr-CA" sz="1600" dirty="0"/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fr-CA" sz="1600" dirty="0"/>
          </a:p>
          <a:p>
            <a:pPr marL="285750" lvl="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fr-CA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21700" y="4521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6965627"/>
      </p:ext>
    </p:extLst>
  </p:cSld>
  <p:clrMapOvr>
    <a:masterClrMapping/>
  </p:clrMapOvr>
  <p:transition advTm="199935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0000">
              <a:schemeClr val="bg2">
                <a:lumMod val="75000"/>
              </a:schemeClr>
            </a:gs>
            <a:gs pos="77000">
              <a:schemeClr val="bg1">
                <a:lumMod val="65000"/>
              </a:schemeClr>
            </a:gs>
            <a:gs pos="100000">
              <a:srgbClr val="CDCDCD"/>
            </a:gs>
          </a:gsLst>
          <a:lin ang="8100000" scaled="1"/>
          <a:tileRect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233420830"/>
              </p:ext>
            </p:extLst>
          </p:nvPr>
        </p:nvGraphicFramePr>
        <p:xfrm>
          <a:off x="125129" y="240632"/>
          <a:ext cx="8903368" cy="4831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521700" y="4521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8737921"/>
      </p:ext>
    </p:extLst>
  </p:cSld>
  <p:clrMapOvr>
    <a:masterClrMapping/>
  </p:clrMapOvr>
  <p:transition advTm="74838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1D93B5-318A-47F7-B781-7E3E75CB3B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CA1D93B5-318A-47F7-B781-7E3E75CB3B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CA1D93B5-318A-47F7-B781-7E3E75CB3B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F51C0E-C6A7-4E29-854C-1CE885D10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24F51C0E-C6A7-4E29-854C-1CE885D10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24F51C0E-C6A7-4E29-854C-1CE885D10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202390-5915-487F-8DFA-3ADA7AD4C2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2B202390-5915-487F-8DFA-3ADA7AD4C2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2B202390-5915-487F-8DFA-3ADA7AD4C2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16E92C-1084-4402-B84A-07AA6161A8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1516E92C-1084-4402-B84A-07AA6161A8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1516E92C-1084-4402-B84A-07AA6161A8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91D600-D4D7-4925-8B6A-3FFCB4021F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0D91D600-D4D7-4925-8B6A-3FFCB4021F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0D91D600-D4D7-4925-8B6A-3FFCB4021F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009ED8-0CE0-41D6-96FE-DEEAD565DE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83009ED8-0CE0-41D6-96FE-DEEAD565DE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83009ED8-0CE0-41D6-96FE-DEEAD565DE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1051F7-AC8F-4068-BC2F-D7D36C4049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821051F7-AC8F-4068-BC2F-D7D36C4049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821051F7-AC8F-4068-BC2F-D7D36C4049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|5.2|39.5|5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2.5|2|18.5|2.2|5.9|1.5"/>
</p:tagLst>
</file>

<file path=ppt/theme/theme1.xml><?xml version="1.0" encoding="utf-8"?>
<a:theme xmlns:a="http://schemas.openxmlformats.org/drawingml/2006/main" name="Eleanor template">
  <a:themeElements>
    <a:clrScheme name="Custom 347">
      <a:dk1>
        <a:srgbClr val="2E3037"/>
      </a:dk1>
      <a:lt1>
        <a:srgbClr val="FFFFFF"/>
      </a:lt1>
      <a:dk2>
        <a:srgbClr val="666666"/>
      </a:dk2>
      <a:lt2>
        <a:srgbClr val="F3F3F3"/>
      </a:lt2>
      <a:accent1>
        <a:srgbClr val="39C0BA"/>
      </a:accent1>
      <a:accent2>
        <a:srgbClr val="90E6E2"/>
      </a:accent2>
      <a:accent3>
        <a:srgbClr val="F35B69"/>
      </a:accent3>
      <a:accent4>
        <a:srgbClr val="FAB2B9"/>
      </a:accent4>
      <a:accent5>
        <a:srgbClr val="999FA9"/>
      </a:accent5>
      <a:accent6>
        <a:srgbClr val="E2E7EE"/>
      </a:accent6>
      <a:hlink>
        <a:srgbClr val="39C0B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728</Words>
  <Application>Microsoft Office PowerPoint</Application>
  <PresentationFormat>Affichage à l'écran (16:9)</PresentationFormat>
  <Paragraphs>83</Paragraphs>
  <Slides>3</Slides>
  <Notes>3</Notes>
  <HiddenSlides>0</HiddenSlides>
  <MMClips>3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Quicksand</vt:lpstr>
      <vt:lpstr>Eleanor template</vt:lpstr>
      <vt:lpstr>PROGRAMME  PROJET NOVATEUR 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Josee Marceau</dc:creator>
  <cp:lastModifiedBy>Clément Laporte</cp:lastModifiedBy>
  <cp:revision>47</cp:revision>
  <cp:lastPrinted>2020-10-21T19:22:04Z</cp:lastPrinted>
  <dcterms:modified xsi:type="dcterms:W3CDTF">2020-10-21T20:01:29Z</dcterms:modified>
</cp:coreProperties>
</file>